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</p:sldIdLst>
  <p:sldSz cy="21384000" cx="30276000"/>
  <p:notesSz cx="32918400" cy="51206400"/>
  <p:embeddedFontLst>
    <p:embeddedFont>
      <p:font typeface="Helvetica Neue"/>
      <p:regular r:id="rId6"/>
      <p:bold r:id="rId7"/>
      <p:italic r:id="rId8"/>
      <p:boldItalic r:id="rId9"/>
    </p:embeddedFont>
    <p:embeddedFont>
      <p:font typeface="Questrial"/>
      <p:regular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font" Target="fonts/Questrial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14265275" cy="25606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40005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112712" lvl="2" marL="801688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68275" lvl="3" marL="1203325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223837" lvl="4" marL="1604963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18646775" y="0"/>
            <a:ext cx="14263688" cy="25606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40005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112712" lvl="2" marL="801688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68275" lvl="3" marL="1203325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223837" lvl="4" marL="1604963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867431" y="3840162"/>
            <a:ext cx="27183600" cy="192024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292475" y="24323675"/>
            <a:ext cx="26333450" cy="23042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30"/>
              </a:spcBef>
              <a:spcAft>
                <a:spcPts val="0"/>
              </a:spcAft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" lvl="1" marL="400050" marR="0" rtl="0" algn="l">
              <a:spcBef>
                <a:spcPts val="330"/>
              </a:spcBef>
              <a:spcAft>
                <a:spcPts val="0"/>
              </a:spcAft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587" lvl="2" marL="801688" marR="0" rtl="0" algn="l">
              <a:spcBef>
                <a:spcPts val="330"/>
              </a:spcBef>
              <a:spcAft>
                <a:spcPts val="0"/>
              </a:spcAft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25" lvl="3" marL="1203325" marR="0" rtl="0" algn="l">
              <a:spcBef>
                <a:spcPts val="330"/>
              </a:spcBef>
              <a:spcAft>
                <a:spcPts val="0"/>
              </a:spcAft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762" lvl="4" marL="1604963" marR="0" rtl="0" algn="l">
              <a:spcBef>
                <a:spcPts val="330"/>
              </a:spcBef>
              <a:spcAft>
                <a:spcPts val="0"/>
              </a:spcAft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16" lvl="5" marL="2007016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120" lvl="6" marL="240842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22" lvl="7" marL="2809822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826" lvl="8" marL="3211226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48637825"/>
            <a:ext cx="14265275" cy="2559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40005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112712" lvl="2" marL="801688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68275" lvl="3" marL="1203325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223837" lvl="4" marL="1604963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18646775" y="48637825"/>
            <a:ext cx="14263688" cy="2559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2867431" y="3840162"/>
            <a:ext cx="27183600" cy="192024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292475" y="24323675"/>
            <a:ext cx="26333400" cy="2304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18646775" y="48637825"/>
            <a:ext cx="14263800" cy="25590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2740533" y="6401249"/>
            <a:ext cx="22222500" cy="130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588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23"/>
              <a:buFont typeface="Noto Sans Symbols"/>
              <a:buChar char="▶"/>
              <a:defRPr b="0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572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556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810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683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683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683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683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683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anoramic Picture with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868814" y="14968765"/>
            <a:ext cx="21922200" cy="17673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56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0" name="Shape 80"/>
          <p:cNvSpPr/>
          <p:nvPr>
            <p:ph idx="2" type="pic"/>
          </p:nvPr>
        </p:nvSpPr>
        <p:spPr>
          <a:xfrm>
            <a:off x="2868809" y="2138400"/>
            <a:ext cx="21922200" cy="1135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799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64625" lIns="64625" rIns="64625" tIns="64625"/>
          <a:lstStyle>
            <a:lvl1pPr indent="0" lvl="0" marL="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2868813" y="16735915"/>
            <a:ext cx="219222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2868809" y="4514401"/>
            <a:ext cx="21922200" cy="61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11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2868809" y="11404803"/>
            <a:ext cx="21922200" cy="73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911674" y="4514402"/>
            <a:ext cx="19869600" cy="72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11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815984" y="11741088"/>
            <a:ext cx="18044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small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2" type="body"/>
          </p:nvPr>
        </p:nvSpPr>
        <p:spPr>
          <a:xfrm>
            <a:off x="2868809" y="13565831"/>
            <a:ext cx="21922200" cy="52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sp>
        <p:nvSpPr>
          <p:cNvPr id="98" name="Shape 98"/>
          <p:cNvSpPr txBox="1"/>
          <p:nvPr/>
        </p:nvSpPr>
        <p:spPr>
          <a:xfrm>
            <a:off x="2231291" y="3028476"/>
            <a:ext cx="1992000" cy="3151499"/>
          </a:xfrm>
          <a:prstGeom prst="rect">
            <a:avLst/>
          </a:prstGeom>
          <a:noFill/>
          <a:ln>
            <a:noFill/>
          </a:ln>
        </p:spPr>
        <p:txBody>
          <a:bodyPr anchorCtr="0" anchor="t" bIns="32300" lIns="64625" rIns="64625" tIns="323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28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23176141" y="8150079"/>
            <a:ext cx="1992000" cy="31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2300" lIns="64625" rIns="64625" tIns="323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GB" sz="28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2868808" y="9741606"/>
            <a:ext cx="21922200" cy="5154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2868809" y="14896404"/>
            <a:ext cx="21922200" cy="26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7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 Colum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1572188" y="6177601"/>
            <a:ext cx="7319700" cy="1796699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2" type="body"/>
          </p:nvPr>
        </p:nvSpPr>
        <p:spPr>
          <a:xfrm>
            <a:off x="1620663" y="8316002"/>
            <a:ext cx="7271400" cy="111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3" type="body"/>
          </p:nvPr>
        </p:nvSpPr>
        <p:spPr>
          <a:xfrm>
            <a:off x="9646680" y="6177601"/>
            <a:ext cx="7293300" cy="1796699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4" type="body"/>
          </p:nvPr>
        </p:nvSpPr>
        <p:spPr>
          <a:xfrm>
            <a:off x="9620465" y="8316002"/>
            <a:ext cx="7319700" cy="111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5" type="body"/>
          </p:nvPr>
        </p:nvSpPr>
        <p:spPr>
          <a:xfrm>
            <a:off x="17697145" y="6177601"/>
            <a:ext cx="7283100" cy="1796699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6" type="body"/>
          </p:nvPr>
        </p:nvSpPr>
        <p:spPr>
          <a:xfrm>
            <a:off x="17697145" y="8316002"/>
            <a:ext cx="7283100" cy="111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cxnSp>
        <p:nvCxnSpPr>
          <p:cNvPr id="114" name="Shape 114"/>
          <p:cNvCxnSpPr/>
          <p:nvPr/>
        </p:nvCxnSpPr>
        <p:spPr>
          <a:xfrm>
            <a:off x="9255417" y="6652801"/>
            <a:ext cx="0" cy="123552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Shape 115"/>
          <p:cNvCxnSpPr/>
          <p:nvPr/>
        </p:nvCxnSpPr>
        <p:spPr>
          <a:xfrm>
            <a:off x="17293575" y="6652801"/>
            <a:ext cx="0" cy="123690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6" name="Shape 116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 Picture Colum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1620663" y="13254931"/>
            <a:ext cx="7302600" cy="17967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2" name="Shape 122"/>
          <p:cNvSpPr/>
          <p:nvPr>
            <p:ph idx="2" type="pic"/>
          </p:nvPr>
        </p:nvSpPr>
        <p:spPr>
          <a:xfrm>
            <a:off x="1620663" y="6890402"/>
            <a:ext cx="7302600" cy="475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799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64625" lIns="64625" rIns="64625" tIns="64625"/>
          <a:lstStyle>
            <a:lvl1pPr indent="0" lvl="0" marL="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3" type="body"/>
          </p:nvPr>
        </p:nvSpPr>
        <p:spPr>
          <a:xfrm>
            <a:off x="1620663" y="15051785"/>
            <a:ext cx="7302600" cy="20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4" type="body"/>
          </p:nvPr>
        </p:nvSpPr>
        <p:spPr>
          <a:xfrm>
            <a:off x="9660877" y="13254931"/>
            <a:ext cx="7279200" cy="17967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/>
          <p:nvPr>
            <p:ph idx="5" type="pic"/>
          </p:nvPr>
        </p:nvSpPr>
        <p:spPr>
          <a:xfrm>
            <a:off x="9660874" y="6890402"/>
            <a:ext cx="7279200" cy="475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799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64625" lIns="64625" rIns="64625" tIns="64625"/>
          <a:lstStyle>
            <a:lvl1pPr indent="0" lvl="0" marL="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6" type="body"/>
          </p:nvPr>
        </p:nvSpPr>
        <p:spPr>
          <a:xfrm>
            <a:off x="9657514" y="15051782"/>
            <a:ext cx="7288800" cy="20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7" type="body"/>
          </p:nvPr>
        </p:nvSpPr>
        <p:spPr>
          <a:xfrm>
            <a:off x="17697145" y="13254931"/>
            <a:ext cx="7283100" cy="17967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8" name="Shape 128"/>
          <p:cNvSpPr/>
          <p:nvPr>
            <p:ph idx="8" type="pic"/>
          </p:nvPr>
        </p:nvSpPr>
        <p:spPr>
          <a:xfrm>
            <a:off x="17697143" y="6890402"/>
            <a:ext cx="7283100" cy="4752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799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64625" lIns="64625" rIns="64625" tIns="64625"/>
          <a:lstStyle>
            <a:lvl1pPr indent="0" lvl="0" marL="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9" type="body"/>
          </p:nvPr>
        </p:nvSpPr>
        <p:spPr>
          <a:xfrm>
            <a:off x="17696840" y="15051776"/>
            <a:ext cx="7293000" cy="20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cxnSp>
        <p:nvCxnSpPr>
          <p:cNvPr id="130" name="Shape 130"/>
          <p:cNvCxnSpPr/>
          <p:nvPr/>
        </p:nvCxnSpPr>
        <p:spPr>
          <a:xfrm>
            <a:off x="9255417" y="6652801"/>
            <a:ext cx="0" cy="123552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Shape 131"/>
          <p:cNvCxnSpPr/>
          <p:nvPr/>
        </p:nvCxnSpPr>
        <p:spPr>
          <a:xfrm>
            <a:off x="17293575" y="6652801"/>
            <a:ext cx="0" cy="12369000"/>
          </a:xfrm>
          <a:prstGeom prst="straightConnector1">
            <a:avLst/>
          </a:prstGeom>
          <a:noFill/>
          <a:ln cap="flat" cmpd="sng" w="12700">
            <a:solidFill>
              <a:schemeClr val="accent1">
                <a:alpha val="40000"/>
              </a:scheme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" name="Shape 132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 rot="5400000">
            <a:off x="7310828" y="1830899"/>
            <a:ext cx="13081800" cy="222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588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23"/>
              <a:buFont typeface="Noto Sans Symbols"/>
              <a:buChar char="▶"/>
              <a:defRPr b="0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572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556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810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683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683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683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683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683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 rot="5400000">
            <a:off x="13720367" y="8248056"/>
            <a:ext cx="18166500" cy="43533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 rot="5400000">
            <a:off x="2291480" y="1740289"/>
            <a:ext cx="17097000" cy="184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588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23"/>
              <a:buFont typeface="Noto Sans Symbols"/>
              <a:buChar char="▶"/>
              <a:defRPr b="0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572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556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810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683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683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683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683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683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x="2868809" y="4514405"/>
            <a:ext cx="21922200" cy="103821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16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x="2868809" y="14896401"/>
            <a:ext cx="21922200" cy="26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7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68814" y="8923206"/>
            <a:ext cx="21922200" cy="59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2868809" y="14896404"/>
            <a:ext cx="21922200" cy="26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7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2740535" y="6425106"/>
            <a:ext cx="10920300" cy="13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842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826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810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937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937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937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937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937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937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14045280" y="6411128"/>
            <a:ext cx="10920300" cy="13096799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842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826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810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937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937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937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937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937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937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2740533" y="5940001"/>
            <a:ext cx="10920300" cy="17967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2740535" y="7840802"/>
            <a:ext cx="10920300" cy="11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842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826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810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937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937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937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937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937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937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3" type="body"/>
          </p:nvPr>
        </p:nvSpPr>
        <p:spPr>
          <a:xfrm>
            <a:off x="14045285" y="5940001"/>
            <a:ext cx="10920300" cy="17967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5600" u="none" cap="none" strike="noStrik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4" type="body"/>
          </p:nvPr>
        </p:nvSpPr>
        <p:spPr>
          <a:xfrm>
            <a:off x="14045285" y="7840802"/>
            <a:ext cx="10920300" cy="11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842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826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810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937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937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937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937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937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937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571"/>
              <a:buFont typeface="Noto Sans Symbols"/>
              <a:buChar char="▶"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2868806" y="4514401"/>
            <a:ext cx="8447700" cy="45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56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11884579" y="4514401"/>
            <a:ext cx="12906300" cy="142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4625" lIns="64625" rIns="64625" tIns="64625"/>
          <a:lstStyle>
            <a:lvl1pPr indent="-5588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23"/>
              <a:buFont typeface="Noto Sans Symbols"/>
              <a:buChar char="▶"/>
              <a:defRPr b="0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572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556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810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683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683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683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683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683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x="2868806" y="9757448"/>
            <a:ext cx="8447700" cy="90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2866208" y="5781576"/>
            <a:ext cx="12650400" cy="49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8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3" name="Shape 73"/>
          <p:cNvSpPr/>
          <p:nvPr>
            <p:ph idx="2" type="pic"/>
          </p:nvPr>
        </p:nvSpPr>
        <p:spPr>
          <a:xfrm>
            <a:off x="17262079" y="3564000"/>
            <a:ext cx="7949700" cy="14256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799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64625" lIns="64625" rIns="64625" tIns="64625"/>
          <a:lstStyle>
            <a:lvl1pPr indent="0" lvl="0" marL="0" marR="0" rtl="0" algn="ctr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27027"/>
              <a:buFont typeface="Noto Sans Symbols"/>
              <a:buNone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2868806" y="11404803"/>
            <a:ext cx="12630600" cy="42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1066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21336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2700" lvl="3" marL="3213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700" lvl="4" marL="427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5346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6413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2700" lvl="7" marL="74930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85598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8F8F8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0857567" y="5227201"/>
            <a:ext cx="9335100" cy="8791200"/>
          </a:xfrm>
          <a:prstGeom prst="ellipse">
            <a:avLst/>
          </a:prstGeom>
          <a:gradFill>
            <a:gsLst>
              <a:gs pos="0">
                <a:srgbClr val="ACB8CA">
                  <a:alpha val="6666"/>
                </a:srgbClr>
              </a:gs>
              <a:gs pos="36000">
                <a:srgbClr val="ACB8CA">
                  <a:alpha val="5882"/>
                </a:srgbClr>
              </a:gs>
              <a:gs pos="69000">
                <a:srgbClr val="ACB8CA">
                  <a:alpha val="0"/>
                </a:srgbClr>
              </a:gs>
              <a:gs pos="100000">
                <a:srgbClr val="ACB8CA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18839168" y="-1425600"/>
            <a:ext cx="5298300" cy="4989600"/>
          </a:xfrm>
          <a:prstGeom prst="ellipse">
            <a:avLst/>
          </a:prstGeom>
          <a:gradFill>
            <a:gsLst>
              <a:gs pos="0">
                <a:srgbClr val="ACB8CA">
                  <a:alpha val="13725"/>
                </a:srgbClr>
              </a:gs>
              <a:gs pos="36000">
                <a:srgbClr val="ACB8CA">
                  <a:alpha val="6666"/>
                </a:srgbClr>
              </a:gs>
              <a:gs pos="73000">
                <a:srgbClr val="ACB8CA">
                  <a:alpha val="0"/>
                </a:srgbClr>
              </a:gs>
              <a:gs pos="100000">
                <a:srgbClr val="ACB8CA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20857567" y="19008005"/>
            <a:ext cx="3279900" cy="3088800"/>
          </a:xfrm>
          <a:prstGeom prst="ellipse">
            <a:avLst/>
          </a:prstGeom>
          <a:gradFill>
            <a:gsLst>
              <a:gs pos="0">
                <a:srgbClr val="ACB8CA">
                  <a:alpha val="13725"/>
                </a:srgbClr>
              </a:gs>
              <a:gs pos="36000">
                <a:srgbClr val="ACB8CA">
                  <a:alpha val="6666"/>
                </a:srgbClr>
              </a:gs>
              <a:gs pos="66000">
                <a:srgbClr val="ACB8CA">
                  <a:alpha val="0"/>
                </a:srgbClr>
              </a:gs>
              <a:gs pos="100000">
                <a:srgbClr val="ACB8CA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-509857" y="8316003"/>
            <a:ext cx="13876500" cy="13068000"/>
          </a:xfrm>
          <a:prstGeom prst="ellipse">
            <a:avLst/>
          </a:prstGeom>
          <a:gradFill>
            <a:gsLst>
              <a:gs pos="0">
                <a:srgbClr val="ACB8CA">
                  <a:alpha val="10980"/>
                </a:srgbClr>
              </a:gs>
              <a:gs pos="36000">
                <a:srgbClr val="ACB8CA">
                  <a:alpha val="9803"/>
                </a:srgbClr>
              </a:gs>
              <a:gs pos="75000">
                <a:srgbClr val="ACB8CA">
                  <a:alpha val="0"/>
                </a:srgbClr>
              </a:gs>
              <a:gs pos="100000">
                <a:srgbClr val="ACB8CA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-2780558" y="9028802"/>
            <a:ext cx="7821300" cy="7365600"/>
          </a:xfrm>
          <a:prstGeom prst="ellipse">
            <a:avLst/>
          </a:prstGeom>
          <a:gradFill>
            <a:gsLst>
              <a:gs pos="0">
                <a:srgbClr val="ACB8CA">
                  <a:alpha val="7843"/>
                </a:srgbClr>
              </a:gs>
              <a:gs pos="36000">
                <a:srgbClr val="ACB8CA">
                  <a:alpha val="7843"/>
                </a:srgbClr>
              </a:gs>
              <a:gs pos="72000">
                <a:srgbClr val="ACB8CA">
                  <a:alpha val="0"/>
                </a:srgbClr>
              </a:gs>
              <a:gs pos="100000">
                <a:srgbClr val="ACB8CA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25646009" y="0"/>
            <a:ext cx="2270700" cy="34281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05"/>
              </a:srgbClr>
            </a:outerShdw>
          </a:effectLst>
        </p:spPr>
        <p:txBody>
          <a:bodyPr anchorCtr="0" anchor="ctr" bIns="64625" lIns="64625" rIns="64625" tIns="646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type="title"/>
          </p:nvPr>
        </p:nvSpPr>
        <p:spPr>
          <a:xfrm>
            <a:off x="1604886" y="1411624"/>
            <a:ext cx="23360700" cy="4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  <a:defRPr b="0" i="0" sz="9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SzPct val="76923"/>
              <a:buNone/>
              <a:defRPr b="0" i="0" sz="13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2740533" y="6401249"/>
            <a:ext cx="22222500" cy="130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-558800" lvl="0" marL="80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23"/>
              <a:buFont typeface="Noto Sans Symbols"/>
              <a:buChar char="▶"/>
              <a:defRPr b="0" i="0" sz="4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457200" lvl="1" marL="1739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0952"/>
              <a:buFont typeface="Noto Sans Symbols"/>
              <a:buChar char="▶"/>
              <a:defRPr b="0" i="0" sz="4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55600" lvl="2" marL="26797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81081"/>
              <a:buFont typeface="Noto Sans Symbols"/>
              <a:buChar char="▶"/>
              <a:defRPr b="0" i="0" sz="37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81000" lvl="3" marL="37465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68300" lvl="4" marL="48133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68300" lvl="5" marL="58801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68300" lvl="6" marL="69469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68300" lvl="7" marL="80264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68300" lvl="8" marL="9093200" marR="0" rtl="0" algn="l">
              <a:spcBef>
                <a:spcPts val="2300"/>
              </a:spcBef>
              <a:spcAft>
                <a:spcPts val="0"/>
              </a:spcAft>
              <a:buClr>
                <a:schemeClr val="accent1"/>
              </a:buClr>
              <a:buSzPct val="78787"/>
              <a:buFont typeface="Noto Sans Symbols"/>
              <a:buChar char="▶"/>
              <a:defRPr b="0" i="0" sz="3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 rot="5400000">
            <a:off x="24911733" y="5680356"/>
            <a:ext cx="30888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ct val="38461"/>
              <a:buNone/>
              <a:defRPr b="0" i="0" sz="2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 rot="5400000">
            <a:off x="21011207" y="10153512"/>
            <a:ext cx="120351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b" bIns="64625" lIns="64625" rIns="64625" tIns="646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ct val="38461"/>
              <a:buNone/>
              <a:defRPr b="0" i="0" sz="2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38100" lvl="1" marL="2794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76200" lvl="2" marL="5715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114300" lvl="3" marL="8509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165100" lvl="4" marL="1130300" marR="0" rtl="0" algn="l">
              <a:spcBef>
                <a:spcPts val="0"/>
              </a:spcBef>
              <a:spcAft>
                <a:spcPts val="0"/>
              </a:spcAft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16129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19431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22606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2590800" marR="0" rtl="0" algn="l">
              <a:spcBef>
                <a:spcPts val="0"/>
              </a:spcBef>
              <a:buSzPct val="50000"/>
              <a:buNone/>
              <a:defRPr b="0" i="0" sz="2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25714837" y="922139"/>
            <a:ext cx="2082000" cy="2393700"/>
          </a:xfrm>
          <a:prstGeom prst="rect">
            <a:avLst/>
          </a:prstGeom>
          <a:noFill/>
          <a:ln>
            <a:noFill/>
          </a:ln>
        </p:spPr>
        <p:txBody>
          <a:bodyPr anchorCtr="0" anchor="b" bIns="32300" lIns="64625" rIns="64625" tIns="32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GB" sz="66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/>
        </p:nvSpPr>
        <p:spPr>
          <a:xfrm>
            <a:off x="798450" y="791500"/>
            <a:ext cx="28679100" cy="32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GB" sz="8400">
                <a:latin typeface="Helvetica Neue"/>
                <a:ea typeface="Helvetica Neue"/>
                <a:cs typeface="Helvetica Neue"/>
                <a:sym typeface="Helvetica Neue"/>
              </a:rPr>
              <a:t>Návrh a implementace jazyka pro code-golf challenge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algn="ctr">
              <a:spcBef>
                <a:spcPts val="0"/>
              </a:spcBef>
              <a:buNone/>
            </a:pPr>
            <a:r>
              <a:rPr b="1" lang="en-GB" sz="4800">
                <a:latin typeface="Helvetica Neue"/>
                <a:ea typeface="Helvetica Neue"/>
                <a:cs typeface="Helvetica Neue"/>
                <a:sym typeface="Helvetica Neue"/>
              </a:rPr>
              <a:t>Filip Kliber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4800">
                <a:latin typeface="Helvetica Neue"/>
                <a:ea typeface="Helvetica Neue"/>
                <a:cs typeface="Helvetica Neue"/>
                <a:sym typeface="Helvetica Neue"/>
              </a:rPr>
              <a:t>Matematicko-fyzikální fakulta, Univerzita Karlova, 2016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582799" y="4073325"/>
            <a:ext cx="12507300" cy="75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4800"/>
              <a:t>Code-golf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-GB" sz="3000"/>
              <a:t>Druh programátorské soutěže, ve které je cílem vyřešit relativně snadnou programátorskou úlohu tak, že zdrojový kód řešení je nejkratší, co do počtu bytů.</a:t>
            </a:r>
          </a:p>
          <a:p>
            <a:pPr lvl="0" algn="l">
              <a:spcBef>
                <a:spcPts val="0"/>
              </a:spcBef>
              <a:buNone/>
            </a:pPr>
            <a:r>
              <a:rPr i="1" lang="en-GB" sz="3000"/>
              <a:t>Příklad</a:t>
            </a:r>
            <a:r>
              <a:rPr lang="en-GB" sz="3000"/>
              <a:t>. Pro zadání „Rozhodnout, zda je číslo prvočíslo nebo ne“, mohou řešení v různých jazycích vypadat takto: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1003900" y="7186550"/>
            <a:ext cx="13887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GB" sz="3000"/>
              <a:t>Java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659000" y="7869600"/>
            <a:ext cx="5953800" cy="1737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P{public static void main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(String[]a){int i=2,n=Short.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valueOf(a[0]);for(;i&lt;n;)n=n%i++&lt;1?0:n;System.out.print(n&gt;1);}}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6886700" y="7869600"/>
            <a:ext cx="5953800" cy="1737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#include&lt;ios&gt;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main(int,char**a){int n=atoi(a[1]),i=2;for(;i&lt;n;)c*=n%i++;puts(c&amp;&amp;n&gt;1?"1":"0");}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7332975" y="7186550"/>
            <a:ext cx="13887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3000"/>
              <a:t>C++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659000" y="10455000"/>
            <a:ext cx="5953800" cy="624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n=scan();cat(sum(!n%%1:n)==2)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1003900" y="9756900"/>
            <a:ext cx="13887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3000"/>
              <a:t>R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6886700" y="10417425"/>
            <a:ext cx="5853900" cy="624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24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}QPQ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7317512" y="9700000"/>
            <a:ext cx="13887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3000"/>
              <a:t>Pyth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582799" y="11444700"/>
            <a:ext cx="12507300" cy="28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4800"/>
              <a:t>Cíle práce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-GB" sz="3000"/>
              <a:t>Navrhnout programovací jazyk, který umožňuje zápis stručného řešení, ale zachovává čitelonost zdrojového kódu.</a:t>
            </a:r>
          </a:p>
          <a:p>
            <a:pPr lvl="0" algn="l">
              <a:spcBef>
                <a:spcPts val="0"/>
              </a:spcBef>
              <a:buNone/>
            </a:pPr>
            <a:r>
              <a:rPr lang="en-GB" sz="3000"/>
              <a:t>Implementovat překladač tohoto jazyka a běhové prostředí ve formě standardní knihovny.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13631125" y="4309375"/>
            <a:ext cx="15678000" cy="17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GB" sz="4800"/>
              <a:t>Swer</a:t>
            </a:r>
          </a:p>
          <a:p>
            <a:pPr lvl="0">
              <a:spcBef>
                <a:spcPts val="0"/>
              </a:spcBef>
              <a:buNone/>
            </a:pPr>
            <a:r>
              <a:rPr lang="en-GB" sz="3000"/>
              <a:t>Swer je název implementovaného jazyka pro code-golf challenge.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13631125" y="12358200"/>
            <a:ext cx="15678300" cy="70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/>
              <a:t>Většina identifikátorů v jazyce Swer má dvě verze, výřečnou a zkrácenou (zpravidla na 1-3 znaky dle užitečnosti).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en-GB" sz="3000"/>
              <a:t>Datové typy: string (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text”</a:t>
            </a:r>
            <a:r>
              <a:rPr lang="en-GB" sz="3000"/>
              <a:t>), integer (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en-GB" sz="3000"/>
              <a:t>), double (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7.3</a:t>
            </a:r>
            <a:r>
              <a:rPr lang="en-GB" sz="3000"/>
              <a:t>), pole (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[7, 8, 9]</a:t>
            </a:r>
            <a:r>
              <a:rPr lang="en-GB" sz="3000"/>
              <a:t>).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en-GB" sz="3000"/>
              <a:t>Příkazy: if-else, switch, </a:t>
            </a:r>
            <a:r>
              <a:rPr lang="en-GB" sz="3000">
                <a:solidFill>
                  <a:schemeClr val="dk1"/>
                </a:solidFill>
              </a:rPr>
              <a:t>for, for-each, lambda výrazy.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Operátory: Většina běžně používaných z C-like jazyků, navíc pak faktorial (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lang="en-GB" sz="3000">
                <a:solidFill>
                  <a:schemeClr val="dk1"/>
                </a:solidFill>
              </a:rPr>
              <a:t>), umocňení (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^</a:t>
            </a:r>
            <a:r>
              <a:rPr lang="en-GB" sz="3000">
                <a:solidFill>
                  <a:schemeClr val="dk1"/>
                </a:solidFill>
              </a:rPr>
              <a:t>), bitový xor (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^^</a:t>
            </a:r>
            <a:r>
              <a:rPr lang="en-GB" sz="3000">
                <a:solidFill>
                  <a:schemeClr val="dk1"/>
                </a:solidFill>
              </a:rPr>
              <a:t>).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Standardní typy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string: jako std::string z C++, navíc pak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.c</a:t>
            </a:r>
            <a:r>
              <a:rPr lang="en-GB" sz="3000">
                <a:solidFill>
                  <a:schemeClr val="dk1"/>
                </a:solidFill>
              </a:rPr>
              <a:t> (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.size()</a:t>
            </a:r>
            <a:r>
              <a:rPr lang="en-GB" sz="3000">
                <a:solidFill>
                  <a:schemeClr val="dk1"/>
                </a:solidFill>
              </a:rPr>
              <a:t>),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.r</a:t>
            </a:r>
            <a:r>
              <a:rPr lang="en-GB" sz="3000">
                <a:solidFill>
                  <a:schemeClr val="dk1"/>
                </a:solidFill>
              </a:rPr>
              <a:t> (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.reverse()</a:t>
            </a:r>
            <a:r>
              <a:rPr lang="en-GB" sz="3000">
                <a:solidFill>
                  <a:schemeClr val="dk1"/>
                </a:solidFill>
              </a:rPr>
              <a:t>)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pole: jako std::deque z C++, použití pomocí opertárů: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GB" sz="3000">
                <a:solidFill>
                  <a:schemeClr val="dk1"/>
                </a:solidFill>
              </a:rPr>
              <a:t> pro přidání prvku a konkatenaci,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en-GB" sz="3000">
                <a:solidFill>
                  <a:schemeClr val="dk1"/>
                </a:solidFill>
              </a:rPr>
              <a:t> pro odebírání.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mapa: jako std::map, použití pomocí operátorů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I/O: funkce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r_()</a:t>
            </a:r>
            <a:r>
              <a:rPr lang="en-GB" sz="3000">
                <a:solidFill>
                  <a:schemeClr val="dk1"/>
                </a:solidFill>
              </a:rPr>
              <a:t>, kde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_</a:t>
            </a:r>
            <a:r>
              <a:rPr lang="en-GB" sz="3000">
                <a:solidFill>
                  <a:schemeClr val="dk1"/>
                </a:solidFill>
              </a:rPr>
              <a:t> je první písmeno chtěného typu. Dále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rl()</a:t>
            </a:r>
            <a:r>
              <a:rPr lang="en-GB" sz="3000">
                <a:solidFill>
                  <a:schemeClr val="dk1"/>
                </a:solidFill>
              </a:rPr>
              <a:t> pro načtení řádku,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re()</a:t>
            </a:r>
            <a:r>
              <a:rPr lang="en-GB" sz="3000">
                <a:solidFill>
                  <a:schemeClr val="dk1"/>
                </a:solidFill>
              </a:rPr>
              <a:t> pro načtení celého vstupu. Funkce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p()</a:t>
            </a:r>
            <a:r>
              <a:rPr lang="en-GB" sz="3000">
                <a:solidFill>
                  <a:schemeClr val="dk1"/>
                </a:solidFill>
              </a:rPr>
              <a:t> zajišťuje výstup.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Algoritmy: Z funkcionálního programování: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map</a:t>
            </a:r>
            <a:r>
              <a:rPr lang="en-GB" sz="3000">
                <a:solidFill>
                  <a:schemeClr val="dk1"/>
                </a:solidFill>
              </a:rPr>
              <a:t>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filter</a:t>
            </a:r>
            <a:r>
              <a:rPr lang="en-GB" sz="3000">
                <a:solidFill>
                  <a:schemeClr val="dk1"/>
                </a:solidFill>
              </a:rPr>
              <a:t>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take</a:t>
            </a:r>
            <a:r>
              <a:rPr lang="en-GB" sz="3000">
                <a:solidFill>
                  <a:schemeClr val="dk1"/>
                </a:solidFill>
              </a:rPr>
              <a:t>, </a:t>
            </a:r>
            <a:r>
              <a:rPr lang="en-GB" sz="3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fold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GB" sz="3000">
                <a:solidFill>
                  <a:schemeClr val="dk1"/>
                </a:solidFill>
              </a:rPr>
              <a:t>Řetězce a pole se při indexování chovají jako cyklické kontejnery.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582799" y="14334100"/>
            <a:ext cx="12507300" cy="32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GB" sz="4800"/>
              <a:t>Ukázky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-GB" sz="3000"/>
              <a:t>Program, který na standardní výstup vypíše obsah standardního vstupu,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-GB" sz="3000"/>
              <a:t>pokud vstup neodpovídá přímo textu 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en-GB" sz="3000"/>
              <a:t>. Pak se na výstup vypíše řetězec 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cat goes "Meow"</a:t>
            </a:r>
            <a:r>
              <a:rPr lang="en-GB" sz="3000"/>
              <a:t>: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659000" y="16638400"/>
            <a:ext cx="12181500" cy="624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>
                <a:latin typeface="Courier New"/>
                <a:ea typeface="Courier New"/>
                <a:cs typeface="Courier New"/>
                <a:sym typeface="Courier New"/>
              </a:rPr>
              <a:t>$s = re();s == "cat" ? p(s, " goes \"Meow\"") : p(s);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582799" y="17556200"/>
            <a:ext cx="12507300" cy="10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/>
              <a:t>Pro dané 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GB" sz="3000"/>
              <a:t> z intervalu 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(-10</a:t>
            </a:r>
            <a:r>
              <a:rPr baseline="30000" lang="en-GB" sz="3000"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, 13)</a:t>
            </a:r>
            <a:r>
              <a:rPr lang="en-GB" sz="3000"/>
              <a:t>, vypsat hodnotu gamma funkce v bodě </a:t>
            </a:r>
            <a:r>
              <a:rPr lang="en-GB" sz="300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GB" sz="3000"/>
              <a:t>: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659000" y="18688200"/>
            <a:ext cx="12181500" cy="1286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>
                <a:latin typeface="Courier New"/>
                <a:ea typeface="Courier New"/>
                <a:cs typeface="Courier New"/>
                <a:sym typeface="Courier New"/>
              </a:rPr>
              <a:t>t=&gt;{ $v=1.;</a:t>
            </a:r>
          </a:p>
          <a:p>
            <a:pPr lvl="0">
              <a:spcBef>
                <a:spcPts val="0"/>
              </a:spcBef>
              <a:buNone/>
            </a:pPr>
            <a:r>
              <a:rPr lang="en-GB" sz="2400">
                <a:latin typeface="Courier New"/>
                <a:ea typeface="Courier New"/>
                <a:cs typeface="Courier New"/>
                <a:sym typeface="Courier New"/>
              </a:rPr>
              <a:t>  @(1..1^9) v *= (1+1./i)^t / (1 + t/i); -&gt; v / t;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240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</p:txBody>
      </p:sp>
      <p:pic>
        <p:nvPicPr>
          <p:cNvPr descr="overview.png"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31125" y="5783625"/>
            <a:ext cx="15678150" cy="588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/>
        </p:nvSpPr>
        <p:spPr>
          <a:xfrm>
            <a:off x="19383700" y="11670075"/>
            <a:ext cx="4173000" cy="3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800"/>
              <a:t>Architektura řešení – překladač swer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